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4cd1c378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4cd1c378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cf67f4e9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4cf67f4e9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cd1c378b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cd1c378b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cd1c378bb_0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cd1c378b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6f9e470d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6f9e470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cf67f4e9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4cf67f4e9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cd1c378bb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cd1c378bb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cd1c378b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4cd1c378b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cf67f4e9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4cf67f4e9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cd1c378bb_0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cd1c378b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6f9e470d_0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c6f9e470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cf67f4e9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cf67f4e9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cd1c378bb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4cd1c378bb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cf67f4e9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4cf67f4e9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cd1c378b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4cd1c378b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cd1c378b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4cd1c378b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cd1c378b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cd1c378b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gif"/><Relationship Id="rId4" Type="http://schemas.openxmlformats.org/officeDocument/2006/relationships/image" Target="../media/image1.gif"/><Relationship Id="rId5" Type="http://schemas.openxmlformats.org/officeDocument/2006/relationships/image" Target="../media/image3.gif"/><Relationship Id="rId6" Type="http://schemas.openxmlformats.org/officeDocument/2006/relationships/image" Target="../media/image2.gif"/><Relationship Id="rId7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4345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449" y="0"/>
            <a:ext cx="4400550" cy="252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5">
            <a:alphaModFix/>
          </a:blip>
          <a:srcRect b="0" l="0" r="8062" t="0"/>
          <a:stretch/>
        </p:blipFill>
        <p:spPr>
          <a:xfrm>
            <a:off x="0" y="2667000"/>
            <a:ext cx="5018171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0583" y="2529050"/>
            <a:ext cx="4633417" cy="26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813" y="1238250"/>
            <a:ext cx="807237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0097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Who </a:t>
            </a:r>
            <a:r>
              <a:rPr b="1" lang="de"/>
              <a:t>gets </a:t>
            </a:r>
            <a:r>
              <a:rPr lang="de"/>
              <a:t>points from who?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3F0097"/>
                </a:solidFill>
              </a:rPr>
              <a:t>Average Jury Points received (1957-2023)</a:t>
            </a:r>
            <a:endParaRPr>
              <a:solidFill>
                <a:srgbClr val="3F0097"/>
              </a:solidFill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75" y="1129250"/>
            <a:ext cx="4769018" cy="3873374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450" y="3652975"/>
            <a:ext cx="1681975" cy="13496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8011" y="1129250"/>
            <a:ext cx="1774289" cy="2165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8575" y="3406625"/>
            <a:ext cx="2173725" cy="16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3F0097"/>
                </a:solidFill>
              </a:rPr>
              <a:t>Potential Reasons</a:t>
            </a:r>
            <a:endParaRPr>
              <a:solidFill>
                <a:srgbClr val="3F0097"/>
              </a:solidFill>
            </a:endParaRPr>
          </a:p>
        </p:txBody>
      </p:sp>
      <p:grpSp>
        <p:nvGrpSpPr>
          <p:cNvPr id="172" name="Google Shape;172;p24"/>
          <p:cNvGrpSpPr/>
          <p:nvPr/>
        </p:nvGrpSpPr>
        <p:grpSpPr>
          <a:xfrm>
            <a:off x="1263050" y="1304925"/>
            <a:ext cx="2632500" cy="2043007"/>
            <a:chOff x="3320450" y="1304875"/>
            <a:chExt cx="2632500" cy="3416400"/>
          </a:xfrm>
        </p:grpSpPr>
        <p:sp>
          <p:nvSpPr>
            <p:cNvPr id="173" name="Google Shape;173;p24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24"/>
          <p:cNvSpPr txBox="1"/>
          <p:nvPr>
            <p:ph idx="4294967295" type="body"/>
          </p:nvPr>
        </p:nvSpPr>
        <p:spPr>
          <a:xfrm>
            <a:off x="1263050" y="1304875"/>
            <a:ext cx="2632500" cy="461400"/>
          </a:xfrm>
          <a:prstGeom prst="rect">
            <a:avLst/>
          </a:prstGeom>
          <a:solidFill>
            <a:srgbClr val="3F009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Political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6" name="Google Shape;176;p24"/>
          <p:cNvSpPr txBox="1"/>
          <p:nvPr>
            <p:ph idx="4294967295" type="body"/>
          </p:nvPr>
        </p:nvSpPr>
        <p:spPr>
          <a:xfrm>
            <a:off x="1339375" y="1850300"/>
            <a:ext cx="25635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Political ties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Similar cultures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Geographic proximity</a:t>
            </a:r>
            <a:endParaRPr sz="1600"/>
          </a:p>
        </p:txBody>
      </p:sp>
      <p:grpSp>
        <p:nvGrpSpPr>
          <p:cNvPr id="177" name="Google Shape;177;p24"/>
          <p:cNvGrpSpPr/>
          <p:nvPr/>
        </p:nvGrpSpPr>
        <p:grpSpPr>
          <a:xfrm>
            <a:off x="5072025" y="1304878"/>
            <a:ext cx="2632500" cy="2043007"/>
            <a:chOff x="6212550" y="1304875"/>
            <a:chExt cx="2632500" cy="3416400"/>
          </a:xfrm>
        </p:grpSpPr>
        <p:sp>
          <p:nvSpPr>
            <p:cNvPr id="178" name="Google Shape;178;p24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4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Google Shape;180;p24"/>
          <p:cNvSpPr txBox="1"/>
          <p:nvPr>
            <p:ph idx="4294967295" type="body"/>
          </p:nvPr>
        </p:nvSpPr>
        <p:spPr>
          <a:xfrm>
            <a:off x="5072025" y="1304875"/>
            <a:ext cx="2632500" cy="461400"/>
          </a:xfrm>
          <a:prstGeom prst="rect">
            <a:avLst/>
          </a:prstGeom>
          <a:solidFill>
            <a:srgbClr val="3F009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Other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1" name="Google Shape;181;p24"/>
          <p:cNvSpPr txBox="1"/>
          <p:nvPr>
            <p:ph idx="4294967295" type="body"/>
          </p:nvPr>
        </p:nvSpPr>
        <p:spPr>
          <a:xfrm>
            <a:off x="51458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Statistical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“The Big Five”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0097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Do Events affect Voting?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490250" y="526350"/>
            <a:ext cx="6162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Correlation does not equal Causation!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3F0097"/>
                </a:solidFill>
              </a:rPr>
              <a:t>Timeline - United Kingdom</a:t>
            </a:r>
            <a:endParaRPr>
              <a:solidFill>
                <a:srgbClr val="3F0097"/>
              </a:solidFill>
            </a:endParaRPr>
          </a:p>
        </p:txBody>
      </p:sp>
      <p:pic>
        <p:nvPicPr>
          <p:cNvPr id="197" name="Google Shape;197;p27"/>
          <p:cNvPicPr preferRelativeResize="0"/>
          <p:nvPr/>
        </p:nvPicPr>
        <p:blipFill rotWithShape="1">
          <a:blip r:embed="rId3">
            <a:alphaModFix/>
          </a:blip>
          <a:srcRect b="0" l="1088" r="0" t="0"/>
          <a:stretch/>
        </p:blipFill>
        <p:spPr>
          <a:xfrm>
            <a:off x="64725" y="1205426"/>
            <a:ext cx="9014551" cy="381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0076" y="487361"/>
            <a:ext cx="1053925" cy="45308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/>
          <p:nvPr/>
        </p:nvSpPr>
        <p:spPr>
          <a:xfrm>
            <a:off x="1279481" y="1205425"/>
            <a:ext cx="661200" cy="3562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7"/>
          <p:cNvSpPr/>
          <p:nvPr/>
        </p:nvSpPr>
        <p:spPr>
          <a:xfrm>
            <a:off x="3094221" y="1205425"/>
            <a:ext cx="661200" cy="3562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7"/>
          <p:cNvSpPr/>
          <p:nvPr/>
        </p:nvSpPr>
        <p:spPr>
          <a:xfrm>
            <a:off x="7852171" y="1205425"/>
            <a:ext cx="661200" cy="3562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8344132" y="1205425"/>
            <a:ext cx="661200" cy="3562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3F0097"/>
                </a:solidFill>
              </a:rPr>
              <a:t>Timeline - Ukraine</a:t>
            </a:r>
            <a:endParaRPr>
              <a:solidFill>
                <a:srgbClr val="3F0097"/>
              </a:solidFill>
            </a:endParaRPr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3" y="1133250"/>
            <a:ext cx="9059275" cy="38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0083" y="640823"/>
            <a:ext cx="1053916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/>
          <p:nvPr/>
        </p:nvSpPr>
        <p:spPr>
          <a:xfrm>
            <a:off x="7754808" y="1189725"/>
            <a:ext cx="664500" cy="3466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0097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Conclusions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title"/>
          </p:nvPr>
        </p:nvSpPr>
        <p:spPr>
          <a:xfrm>
            <a:off x="265500" y="485275"/>
            <a:ext cx="4045200" cy="39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Final Score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/>
              <a:t>Chris vs Bootcamp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/>
              <a:t>1 - 0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30"/>
          <p:cNvGrpSpPr/>
          <p:nvPr/>
        </p:nvGrpSpPr>
        <p:grpSpPr>
          <a:xfrm>
            <a:off x="4939500" y="1219611"/>
            <a:ext cx="3837000" cy="2704200"/>
            <a:chOff x="4939500" y="1219611"/>
            <a:chExt cx="3837000" cy="2704200"/>
          </a:xfrm>
        </p:grpSpPr>
        <p:cxnSp>
          <p:nvCxnSpPr>
            <p:cNvPr id="222" name="Google Shape;222;p30"/>
            <p:cNvCxnSpPr/>
            <p:nvPr/>
          </p:nvCxnSpPr>
          <p:spPr>
            <a:xfrm>
              <a:off x="4939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23" name="Google Shape;223;p30"/>
            <p:cNvCxnSpPr/>
            <p:nvPr/>
          </p:nvCxnSpPr>
          <p:spPr>
            <a:xfrm>
              <a:off x="5365833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24" name="Google Shape;224;p30"/>
            <p:cNvCxnSpPr/>
            <p:nvPr/>
          </p:nvCxnSpPr>
          <p:spPr>
            <a:xfrm>
              <a:off x="5792167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25" name="Google Shape;225;p30"/>
            <p:cNvCxnSpPr/>
            <p:nvPr/>
          </p:nvCxnSpPr>
          <p:spPr>
            <a:xfrm>
              <a:off x="6218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26" name="Google Shape;226;p30"/>
            <p:cNvCxnSpPr/>
            <p:nvPr/>
          </p:nvCxnSpPr>
          <p:spPr>
            <a:xfrm>
              <a:off x="6644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27" name="Google Shape;227;p30"/>
            <p:cNvCxnSpPr/>
            <p:nvPr/>
          </p:nvCxnSpPr>
          <p:spPr>
            <a:xfrm>
              <a:off x="7071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28" name="Google Shape;228;p30"/>
            <p:cNvCxnSpPr/>
            <p:nvPr/>
          </p:nvCxnSpPr>
          <p:spPr>
            <a:xfrm>
              <a:off x="7497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29" name="Google Shape;229;p30"/>
            <p:cNvCxnSpPr/>
            <p:nvPr/>
          </p:nvCxnSpPr>
          <p:spPr>
            <a:xfrm>
              <a:off x="7923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30" name="Google Shape;230;p30"/>
            <p:cNvCxnSpPr/>
            <p:nvPr/>
          </p:nvCxnSpPr>
          <p:spPr>
            <a:xfrm>
              <a:off x="8350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31" name="Google Shape;231;p30"/>
            <p:cNvCxnSpPr/>
            <p:nvPr/>
          </p:nvCxnSpPr>
          <p:spPr>
            <a:xfrm>
              <a:off x="8776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232" name="Google Shape;232;p30"/>
          <p:cNvSpPr/>
          <p:nvPr/>
        </p:nvSpPr>
        <p:spPr>
          <a:xfrm>
            <a:off x="7014920" y="2133119"/>
            <a:ext cx="286500" cy="2865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30"/>
          <p:cNvGrpSpPr/>
          <p:nvPr/>
        </p:nvGrpSpPr>
        <p:grpSpPr>
          <a:xfrm>
            <a:off x="4939534" y="2017046"/>
            <a:ext cx="3825543" cy="1573620"/>
            <a:chOff x="1000000" y="2393988"/>
            <a:chExt cx="4144235" cy="1704713"/>
          </a:xfrm>
        </p:grpSpPr>
        <p:sp>
          <p:nvSpPr>
            <p:cNvPr id="234" name="Google Shape;234;p30"/>
            <p:cNvSpPr/>
            <p:nvPr/>
          </p:nvSpPr>
          <p:spPr>
            <a:xfrm>
              <a:off x="1000000" y="2440003"/>
              <a:ext cx="4144235" cy="1631268"/>
            </a:xfrm>
            <a:custGeom>
              <a:rect b="b" l="l" r="r" t="t"/>
              <a:pathLst>
                <a:path extrusionOk="0" h="90088" w="165422">
                  <a:moveTo>
                    <a:pt x="0" y="65550"/>
                  </a:moveTo>
                  <a:cubicBezTo>
                    <a:pt x="3559" y="56002"/>
                    <a:pt x="14632" y="11595"/>
                    <a:pt x="21355" y="8262"/>
                  </a:cubicBezTo>
                  <a:cubicBezTo>
                    <a:pt x="28078" y="4929"/>
                    <a:pt x="34067" y="46906"/>
                    <a:pt x="40338" y="45550"/>
                  </a:cubicBezTo>
                  <a:cubicBezTo>
                    <a:pt x="46609" y="44194"/>
                    <a:pt x="52711" y="2161"/>
                    <a:pt x="58982" y="127"/>
                  </a:cubicBezTo>
                  <a:cubicBezTo>
                    <a:pt x="65253" y="-1907"/>
                    <a:pt x="71807" y="30974"/>
                    <a:pt x="77965" y="33347"/>
                  </a:cubicBezTo>
                  <a:cubicBezTo>
                    <a:pt x="84123" y="35720"/>
                    <a:pt x="90055" y="6285"/>
                    <a:pt x="95931" y="14364"/>
                  </a:cubicBezTo>
                  <a:cubicBezTo>
                    <a:pt x="101807" y="22443"/>
                    <a:pt x="107626" y="77414"/>
                    <a:pt x="113219" y="81821"/>
                  </a:cubicBezTo>
                  <a:cubicBezTo>
                    <a:pt x="118812" y="86228"/>
                    <a:pt x="123671" y="39448"/>
                    <a:pt x="129490" y="40804"/>
                  </a:cubicBezTo>
                  <a:cubicBezTo>
                    <a:pt x="135309" y="42160"/>
                    <a:pt x="142145" y="92047"/>
                    <a:pt x="148134" y="89957"/>
                  </a:cubicBezTo>
                  <a:cubicBezTo>
                    <a:pt x="154123" y="87867"/>
                    <a:pt x="162541" y="38545"/>
                    <a:pt x="165422" y="28262"/>
                  </a:cubicBez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235" name="Google Shape;235;p30"/>
            <p:cNvSpPr/>
            <p:nvPr/>
          </p:nvSpPr>
          <p:spPr>
            <a:xfrm>
              <a:off x="4658400" y="40141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4195525" y="314735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3800700" y="38689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3358650" y="26378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2909400" y="29930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2437450" y="2393988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1974575" y="32133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1500000" y="25532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30"/>
          <p:cNvSpPr/>
          <p:nvPr/>
        </p:nvSpPr>
        <p:spPr>
          <a:xfrm>
            <a:off x="6847150" y="1577745"/>
            <a:ext cx="1179600" cy="343800"/>
          </a:xfrm>
          <a:prstGeom prst="wedgeRoundRectCallout">
            <a:avLst>
              <a:gd fmla="val -21432" name="adj1"/>
              <a:gd fmla="val 84969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30"/>
          <p:cNvGrpSpPr/>
          <p:nvPr/>
        </p:nvGrpSpPr>
        <p:grpSpPr>
          <a:xfrm>
            <a:off x="4939557" y="1778136"/>
            <a:ext cx="3836911" cy="1503799"/>
            <a:chOff x="1000025" y="2059300"/>
            <a:chExt cx="4156550" cy="1629075"/>
          </a:xfrm>
        </p:grpSpPr>
        <p:sp>
          <p:nvSpPr>
            <p:cNvPr id="245" name="Google Shape;245;p30"/>
            <p:cNvSpPr/>
            <p:nvPr/>
          </p:nvSpPr>
          <p:spPr>
            <a:xfrm>
              <a:off x="1000025" y="2083952"/>
              <a:ext cx="4156550" cy="1576975"/>
            </a:xfrm>
            <a:custGeom>
              <a:rect b="b" l="l" r="r" t="t"/>
              <a:pathLst>
                <a:path extrusionOk="0" h="63079" w="166262">
                  <a:moveTo>
                    <a:pt x="0" y="34952"/>
                  </a:moveTo>
                  <a:cubicBezTo>
                    <a:pt x="3623" y="29133"/>
                    <a:pt x="14946" y="1167"/>
                    <a:pt x="21740" y="37"/>
                  </a:cubicBezTo>
                  <a:cubicBezTo>
                    <a:pt x="28534" y="-1093"/>
                    <a:pt x="34478" y="24048"/>
                    <a:pt x="40762" y="28172"/>
                  </a:cubicBezTo>
                  <a:cubicBezTo>
                    <a:pt x="47046" y="32296"/>
                    <a:pt x="53256" y="18986"/>
                    <a:pt x="59446" y="24782"/>
                  </a:cubicBezTo>
                  <a:cubicBezTo>
                    <a:pt x="65636" y="30578"/>
                    <a:pt x="71730" y="60803"/>
                    <a:pt x="77901" y="62950"/>
                  </a:cubicBezTo>
                  <a:cubicBezTo>
                    <a:pt x="84072" y="65097"/>
                    <a:pt x="90490" y="39675"/>
                    <a:pt x="96472" y="37664"/>
                  </a:cubicBezTo>
                  <a:cubicBezTo>
                    <a:pt x="102455" y="35653"/>
                    <a:pt x="108078" y="54726"/>
                    <a:pt x="113796" y="50884"/>
                  </a:cubicBezTo>
                  <a:cubicBezTo>
                    <a:pt x="119514" y="47042"/>
                    <a:pt x="125063" y="18059"/>
                    <a:pt x="130781" y="14613"/>
                  </a:cubicBezTo>
                  <a:cubicBezTo>
                    <a:pt x="136499" y="11167"/>
                    <a:pt x="142192" y="30515"/>
                    <a:pt x="148105" y="30206"/>
                  </a:cubicBezTo>
                  <a:cubicBezTo>
                    <a:pt x="154019" y="29897"/>
                    <a:pt x="163236" y="15665"/>
                    <a:pt x="166262" y="12757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246" name="Google Shape;246;p30"/>
            <p:cNvSpPr/>
            <p:nvPr/>
          </p:nvSpPr>
          <p:spPr>
            <a:xfrm>
              <a:off x="1500000" y="205930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1974575" y="27372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2437450" y="26526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2909400" y="36037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3358650" y="29930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3780700" y="33152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4216350" y="24121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4658400" y="280245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" name="Google Shape;254;p30"/>
          <p:cNvSpPr/>
          <p:nvPr/>
        </p:nvSpPr>
        <p:spPr>
          <a:xfrm>
            <a:off x="6847150" y="1577750"/>
            <a:ext cx="1857300" cy="343800"/>
          </a:xfrm>
          <a:prstGeom prst="wedgeRoundRectCallout">
            <a:avLst>
              <a:gd fmla="val -20687" name="adj1"/>
              <a:gd fmla="val 49674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0"/>
          <p:cNvSpPr txBox="1"/>
          <p:nvPr>
            <p:ph idx="2" type="body"/>
          </p:nvPr>
        </p:nvSpPr>
        <p:spPr>
          <a:xfrm>
            <a:off x="6847150" y="1606400"/>
            <a:ext cx="1857300" cy="2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1"/>
                </a:solidFill>
              </a:rPr>
              <a:t>Pesto Pandas Data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265500" y="9674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Thank You!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p31"/>
          <p:cNvGrpSpPr/>
          <p:nvPr/>
        </p:nvGrpSpPr>
        <p:grpSpPr>
          <a:xfrm>
            <a:off x="4939500" y="1219611"/>
            <a:ext cx="3837000" cy="2704200"/>
            <a:chOff x="4939500" y="1219611"/>
            <a:chExt cx="3837000" cy="2704200"/>
          </a:xfrm>
        </p:grpSpPr>
        <p:cxnSp>
          <p:nvCxnSpPr>
            <p:cNvPr id="262" name="Google Shape;262;p31"/>
            <p:cNvCxnSpPr/>
            <p:nvPr/>
          </p:nvCxnSpPr>
          <p:spPr>
            <a:xfrm>
              <a:off x="4939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63" name="Google Shape;263;p31"/>
            <p:cNvCxnSpPr/>
            <p:nvPr/>
          </p:nvCxnSpPr>
          <p:spPr>
            <a:xfrm>
              <a:off x="5365833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64" name="Google Shape;264;p31"/>
            <p:cNvCxnSpPr/>
            <p:nvPr/>
          </p:nvCxnSpPr>
          <p:spPr>
            <a:xfrm>
              <a:off x="5792167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65" name="Google Shape;265;p31"/>
            <p:cNvCxnSpPr/>
            <p:nvPr/>
          </p:nvCxnSpPr>
          <p:spPr>
            <a:xfrm>
              <a:off x="6218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66" name="Google Shape;266;p31"/>
            <p:cNvCxnSpPr/>
            <p:nvPr/>
          </p:nvCxnSpPr>
          <p:spPr>
            <a:xfrm>
              <a:off x="6644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67" name="Google Shape;267;p31"/>
            <p:cNvCxnSpPr/>
            <p:nvPr/>
          </p:nvCxnSpPr>
          <p:spPr>
            <a:xfrm>
              <a:off x="7071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68" name="Google Shape;268;p31"/>
            <p:cNvCxnSpPr/>
            <p:nvPr/>
          </p:nvCxnSpPr>
          <p:spPr>
            <a:xfrm>
              <a:off x="7497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69" name="Google Shape;269;p31"/>
            <p:cNvCxnSpPr/>
            <p:nvPr/>
          </p:nvCxnSpPr>
          <p:spPr>
            <a:xfrm>
              <a:off x="7923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70" name="Google Shape;270;p31"/>
            <p:cNvCxnSpPr/>
            <p:nvPr/>
          </p:nvCxnSpPr>
          <p:spPr>
            <a:xfrm>
              <a:off x="8350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71" name="Google Shape;271;p31"/>
            <p:cNvCxnSpPr/>
            <p:nvPr/>
          </p:nvCxnSpPr>
          <p:spPr>
            <a:xfrm>
              <a:off x="8776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272" name="Google Shape;272;p31"/>
          <p:cNvSpPr/>
          <p:nvPr/>
        </p:nvSpPr>
        <p:spPr>
          <a:xfrm>
            <a:off x="7014920" y="2133119"/>
            <a:ext cx="286500" cy="2865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1"/>
          <p:cNvSpPr txBox="1"/>
          <p:nvPr>
            <p:ph idx="1" type="subTitle"/>
          </p:nvPr>
        </p:nvSpPr>
        <p:spPr>
          <a:xfrm>
            <a:off x="265500" y="2768999"/>
            <a:ext cx="4045200" cy="19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u="sng"/>
              <a:t>Data Sources</a:t>
            </a:r>
            <a:br>
              <a:rPr lang="de" sz="1400" u="sng"/>
            </a:br>
            <a:endParaRPr sz="1000" u="sng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https://eurovisionworld.com/eurovision/2022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https://zenodo.org/badge/latestdoi/214236225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https://eurovision.tv/about/facts-and-figures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u="sng"/>
              <a:t>Tech Stack</a:t>
            </a:r>
            <a:br>
              <a:rPr lang="de" sz="1400" u="sng"/>
            </a:br>
            <a:endParaRPr sz="1000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Python, Pandas, Tableau</a:t>
            </a:r>
            <a:endParaRPr sz="1400"/>
          </a:p>
        </p:txBody>
      </p:sp>
      <p:grpSp>
        <p:nvGrpSpPr>
          <p:cNvPr id="274" name="Google Shape;274;p31"/>
          <p:cNvGrpSpPr/>
          <p:nvPr/>
        </p:nvGrpSpPr>
        <p:grpSpPr>
          <a:xfrm>
            <a:off x="4939534" y="2017046"/>
            <a:ext cx="3825543" cy="1573620"/>
            <a:chOff x="1000000" y="2393988"/>
            <a:chExt cx="4144235" cy="1704713"/>
          </a:xfrm>
        </p:grpSpPr>
        <p:sp>
          <p:nvSpPr>
            <p:cNvPr id="275" name="Google Shape;275;p31"/>
            <p:cNvSpPr/>
            <p:nvPr/>
          </p:nvSpPr>
          <p:spPr>
            <a:xfrm>
              <a:off x="1000000" y="2440003"/>
              <a:ext cx="4144235" cy="1631269"/>
            </a:xfrm>
            <a:custGeom>
              <a:rect b="b" l="l" r="r" t="t"/>
              <a:pathLst>
                <a:path extrusionOk="0" h="90088" w="165422">
                  <a:moveTo>
                    <a:pt x="0" y="65550"/>
                  </a:moveTo>
                  <a:cubicBezTo>
                    <a:pt x="3559" y="56002"/>
                    <a:pt x="14632" y="11595"/>
                    <a:pt x="21355" y="8262"/>
                  </a:cubicBezTo>
                  <a:cubicBezTo>
                    <a:pt x="28078" y="4929"/>
                    <a:pt x="34067" y="46906"/>
                    <a:pt x="40338" y="45550"/>
                  </a:cubicBezTo>
                  <a:cubicBezTo>
                    <a:pt x="46609" y="44194"/>
                    <a:pt x="52711" y="2161"/>
                    <a:pt x="58982" y="127"/>
                  </a:cubicBezTo>
                  <a:cubicBezTo>
                    <a:pt x="65253" y="-1907"/>
                    <a:pt x="71807" y="30974"/>
                    <a:pt x="77965" y="33347"/>
                  </a:cubicBezTo>
                  <a:cubicBezTo>
                    <a:pt x="84123" y="35720"/>
                    <a:pt x="90055" y="6285"/>
                    <a:pt x="95931" y="14364"/>
                  </a:cubicBezTo>
                  <a:cubicBezTo>
                    <a:pt x="101807" y="22443"/>
                    <a:pt x="107626" y="77414"/>
                    <a:pt x="113219" y="81821"/>
                  </a:cubicBezTo>
                  <a:cubicBezTo>
                    <a:pt x="118812" y="86228"/>
                    <a:pt x="123671" y="39448"/>
                    <a:pt x="129490" y="40804"/>
                  </a:cubicBezTo>
                  <a:cubicBezTo>
                    <a:pt x="135309" y="42160"/>
                    <a:pt x="142145" y="92047"/>
                    <a:pt x="148134" y="89957"/>
                  </a:cubicBezTo>
                  <a:cubicBezTo>
                    <a:pt x="154123" y="87867"/>
                    <a:pt x="162541" y="38545"/>
                    <a:pt x="165422" y="28262"/>
                  </a:cubicBez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276" name="Google Shape;276;p31"/>
            <p:cNvSpPr/>
            <p:nvPr/>
          </p:nvSpPr>
          <p:spPr>
            <a:xfrm>
              <a:off x="4658400" y="40141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4195525" y="314735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3800700" y="38689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3358650" y="26378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2909400" y="29930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2437450" y="2393988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1974575" y="32133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1500000" y="25532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31"/>
          <p:cNvSpPr/>
          <p:nvPr/>
        </p:nvSpPr>
        <p:spPr>
          <a:xfrm>
            <a:off x="6847150" y="1577745"/>
            <a:ext cx="1179600" cy="343800"/>
          </a:xfrm>
          <a:prstGeom prst="wedgeRoundRectCallout">
            <a:avLst>
              <a:gd fmla="val -21432" name="adj1"/>
              <a:gd fmla="val 84969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31"/>
          <p:cNvGrpSpPr/>
          <p:nvPr/>
        </p:nvGrpSpPr>
        <p:grpSpPr>
          <a:xfrm>
            <a:off x="4939557" y="1778136"/>
            <a:ext cx="3836911" cy="1503799"/>
            <a:chOff x="1000025" y="2059300"/>
            <a:chExt cx="4156550" cy="1629075"/>
          </a:xfrm>
        </p:grpSpPr>
        <p:sp>
          <p:nvSpPr>
            <p:cNvPr id="286" name="Google Shape;286;p31"/>
            <p:cNvSpPr/>
            <p:nvPr/>
          </p:nvSpPr>
          <p:spPr>
            <a:xfrm>
              <a:off x="1000025" y="2083952"/>
              <a:ext cx="4156550" cy="1576975"/>
            </a:xfrm>
            <a:custGeom>
              <a:rect b="b" l="l" r="r" t="t"/>
              <a:pathLst>
                <a:path extrusionOk="0" h="63079" w="166262">
                  <a:moveTo>
                    <a:pt x="0" y="34952"/>
                  </a:moveTo>
                  <a:cubicBezTo>
                    <a:pt x="3623" y="29133"/>
                    <a:pt x="14946" y="1167"/>
                    <a:pt x="21740" y="37"/>
                  </a:cubicBezTo>
                  <a:cubicBezTo>
                    <a:pt x="28534" y="-1093"/>
                    <a:pt x="34478" y="24048"/>
                    <a:pt x="40762" y="28172"/>
                  </a:cubicBezTo>
                  <a:cubicBezTo>
                    <a:pt x="47046" y="32296"/>
                    <a:pt x="53256" y="18986"/>
                    <a:pt x="59446" y="24782"/>
                  </a:cubicBezTo>
                  <a:cubicBezTo>
                    <a:pt x="65636" y="30578"/>
                    <a:pt x="71730" y="60803"/>
                    <a:pt x="77901" y="62950"/>
                  </a:cubicBezTo>
                  <a:cubicBezTo>
                    <a:pt x="84072" y="65097"/>
                    <a:pt x="90490" y="39675"/>
                    <a:pt x="96472" y="37664"/>
                  </a:cubicBezTo>
                  <a:cubicBezTo>
                    <a:pt x="102455" y="35653"/>
                    <a:pt x="108078" y="54726"/>
                    <a:pt x="113796" y="50884"/>
                  </a:cubicBezTo>
                  <a:cubicBezTo>
                    <a:pt x="119514" y="47042"/>
                    <a:pt x="125063" y="18059"/>
                    <a:pt x="130781" y="14613"/>
                  </a:cubicBezTo>
                  <a:cubicBezTo>
                    <a:pt x="136499" y="11167"/>
                    <a:pt x="142192" y="30515"/>
                    <a:pt x="148105" y="30206"/>
                  </a:cubicBezTo>
                  <a:cubicBezTo>
                    <a:pt x="154019" y="29897"/>
                    <a:pt x="163236" y="15665"/>
                    <a:pt x="166262" y="12757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287" name="Google Shape;287;p31"/>
            <p:cNvSpPr/>
            <p:nvPr/>
          </p:nvSpPr>
          <p:spPr>
            <a:xfrm>
              <a:off x="1500000" y="205930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1974575" y="27372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2437450" y="26526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2909400" y="36037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3358650" y="29930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3780700" y="33152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4216350" y="24121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4658400" y="280245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31"/>
          <p:cNvSpPr/>
          <p:nvPr/>
        </p:nvSpPr>
        <p:spPr>
          <a:xfrm>
            <a:off x="6847150" y="1577750"/>
            <a:ext cx="1857300" cy="343800"/>
          </a:xfrm>
          <a:prstGeom prst="wedgeRoundRectCallout">
            <a:avLst>
              <a:gd fmla="val -20687" name="adj1"/>
              <a:gd fmla="val 49674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1"/>
          <p:cNvSpPr txBox="1"/>
          <p:nvPr>
            <p:ph idx="2" type="body"/>
          </p:nvPr>
        </p:nvSpPr>
        <p:spPr>
          <a:xfrm>
            <a:off x="6847150" y="1606400"/>
            <a:ext cx="1857300" cy="2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1"/>
                </a:solidFill>
              </a:rPr>
              <a:t>Pesto Pandas Data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0097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 geopolitical Analysis of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Eurovision Song Contest Votes</a:t>
            </a:r>
            <a:endParaRPr/>
          </a:p>
        </p:txBody>
      </p:sp>
      <p:sp>
        <p:nvSpPr>
          <p:cNvPr id="95" name="Google Shape;95;p1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Christopher Vogel - Data Analytics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3F0097"/>
                </a:solidFill>
              </a:rPr>
              <a:t>Introduction to the ESC</a:t>
            </a:r>
            <a:endParaRPr>
              <a:solidFill>
                <a:srgbClr val="3F0097"/>
              </a:solidFill>
            </a:endParaRPr>
          </a:p>
        </p:txBody>
      </p:sp>
      <p:grpSp>
        <p:nvGrpSpPr>
          <p:cNvPr id="101" name="Google Shape;101;p15"/>
          <p:cNvGrpSpPr/>
          <p:nvPr/>
        </p:nvGrpSpPr>
        <p:grpSpPr>
          <a:xfrm>
            <a:off x="1263050" y="1304875"/>
            <a:ext cx="2632500" cy="3416400"/>
            <a:chOff x="3320450" y="1304875"/>
            <a:chExt cx="2632500" cy="3416400"/>
          </a:xfrm>
        </p:grpSpPr>
        <p:sp>
          <p:nvSpPr>
            <p:cNvPr id="102" name="Google Shape;102;p15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15"/>
          <p:cNvSpPr txBox="1"/>
          <p:nvPr>
            <p:ph idx="4294967295" type="body"/>
          </p:nvPr>
        </p:nvSpPr>
        <p:spPr>
          <a:xfrm>
            <a:off x="1332050" y="1304875"/>
            <a:ext cx="2563500" cy="461400"/>
          </a:xfrm>
          <a:prstGeom prst="rect">
            <a:avLst/>
          </a:prstGeom>
          <a:solidFill>
            <a:srgbClr val="3F009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How does voting work?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" name="Google Shape;105;p15"/>
          <p:cNvSpPr txBox="1"/>
          <p:nvPr>
            <p:ph idx="4294967295" type="body"/>
          </p:nvPr>
        </p:nvSpPr>
        <p:spPr>
          <a:xfrm>
            <a:off x="13393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Each country awards 1-8, 10, and 12 points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One set as jury vote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One set as </a:t>
            </a:r>
            <a:r>
              <a:rPr lang="de" sz="1600"/>
              <a:t>televote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Max. 24 points for one country</a:t>
            </a:r>
            <a:endParaRPr sz="1600"/>
          </a:p>
        </p:txBody>
      </p:sp>
      <p:grpSp>
        <p:nvGrpSpPr>
          <p:cNvPr id="106" name="Google Shape;106;p15"/>
          <p:cNvGrpSpPr/>
          <p:nvPr/>
        </p:nvGrpSpPr>
        <p:grpSpPr>
          <a:xfrm>
            <a:off x="5072025" y="1304875"/>
            <a:ext cx="2632500" cy="3416400"/>
            <a:chOff x="6212550" y="1304875"/>
            <a:chExt cx="2632500" cy="3416400"/>
          </a:xfrm>
        </p:grpSpPr>
        <p:sp>
          <p:nvSpPr>
            <p:cNvPr id="107" name="Google Shape;107;p15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5"/>
          <p:cNvSpPr txBox="1"/>
          <p:nvPr>
            <p:ph idx="4294967295" type="body"/>
          </p:nvPr>
        </p:nvSpPr>
        <p:spPr>
          <a:xfrm>
            <a:off x="5131950" y="1304875"/>
            <a:ext cx="2494500" cy="461400"/>
          </a:xfrm>
          <a:prstGeom prst="rect">
            <a:avLst/>
          </a:prstGeom>
          <a:solidFill>
            <a:srgbClr val="3F009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Why do I care?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0" name="Google Shape;110;p15"/>
          <p:cNvSpPr txBox="1"/>
          <p:nvPr>
            <p:ph idx="4294967295" type="body"/>
          </p:nvPr>
        </p:nvSpPr>
        <p:spPr>
          <a:xfrm>
            <a:off x="51458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Big discrepancies between my own perception and jury votes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3F0097"/>
                </a:solidFill>
              </a:rPr>
              <a:t>Ukraine 2022</a:t>
            </a:r>
            <a:endParaRPr>
              <a:solidFill>
                <a:srgbClr val="3F0097"/>
              </a:solidFill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 b="18718" l="3551" r="62625" t="55236"/>
          <a:stretch/>
        </p:blipFill>
        <p:spPr>
          <a:xfrm>
            <a:off x="311698" y="1727700"/>
            <a:ext cx="3190350" cy="247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/>
          <p:nvPr/>
        </p:nvSpPr>
        <p:spPr>
          <a:xfrm>
            <a:off x="578924" y="2690897"/>
            <a:ext cx="1500600" cy="544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4825" y="1507138"/>
            <a:ext cx="5177475" cy="291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0097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How?</a:t>
            </a:r>
            <a:endParaRPr/>
          </a:p>
        </p:txBody>
      </p:sp>
      <p:sp>
        <p:nvSpPr>
          <p:cNvPr id="124" name="Google Shape;124;p1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More on that later.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0097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Who </a:t>
            </a:r>
            <a:r>
              <a:rPr b="1" lang="de"/>
              <a:t>gives </a:t>
            </a:r>
            <a:r>
              <a:rPr lang="de"/>
              <a:t>points who?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3F0097"/>
                </a:solidFill>
              </a:rPr>
              <a:t>Denmark Jury Votes (2019)</a:t>
            </a:r>
            <a:endParaRPr>
              <a:solidFill>
                <a:srgbClr val="3F0097"/>
              </a:solidFill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3400"/>
            <a:ext cx="5074174" cy="3835882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4825" y="1249163"/>
            <a:ext cx="3029000" cy="36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/>
          <p:nvPr/>
        </p:nvSpPr>
        <p:spPr>
          <a:xfrm rot="1700618">
            <a:off x="1412598" y="2782930"/>
            <a:ext cx="868863" cy="23799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50" y="1073100"/>
            <a:ext cx="4244950" cy="4001399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3" name="Google Shape;143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3F0097"/>
                </a:solidFill>
              </a:rPr>
              <a:t>Denmark average Votes (1990-2023)</a:t>
            </a:r>
            <a:endParaRPr>
              <a:solidFill>
                <a:srgbClr val="3F0097"/>
              </a:solidFill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350" y="4192930"/>
            <a:ext cx="1295702" cy="95057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4925" y="1621874"/>
            <a:ext cx="4527951" cy="2903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/>
          <p:nvPr/>
        </p:nvSpPr>
        <p:spPr>
          <a:xfrm rot="-8376657">
            <a:off x="2543416" y="3589908"/>
            <a:ext cx="667619" cy="23793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3F0097"/>
                </a:solidFill>
              </a:rPr>
              <a:t>Denmark - Sweden Voting Prediction</a:t>
            </a:r>
            <a:endParaRPr>
              <a:solidFill>
                <a:srgbClr val="3F0097"/>
              </a:solidFill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187" y="1270000"/>
            <a:ext cx="6477625" cy="379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